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764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6266"/>
  </p:normalViewPr>
  <p:slideViewPr>
    <p:cSldViewPr snapToGrid="0" snapToObjects="1" showGuides="1">
      <p:cViewPr varScale="1">
        <p:scale>
          <a:sx n="108" d="100"/>
          <a:sy n="108" d="100"/>
        </p:scale>
        <p:origin x="400" y="104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10154041226163"/>
          <c:y val="4.5387251612374432E-2"/>
          <c:w val="0.78502872408733992"/>
          <c:h val="0.76467563156346507"/>
        </c:manualLayout>
      </c:layout>
      <c:lineChart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74-594E-90E8-A61BB6F1E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6947456"/>
        <c:axId val="226948992"/>
      </c:lineChart>
      <c:catAx>
        <c:axId val="226947456"/>
        <c:scaling>
          <c:orientation val="minMax"/>
        </c:scaling>
        <c:delete val="0"/>
        <c:axPos val="b"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es-MX"/>
          </a:p>
        </c:txPr>
        <c:crossAx val="226948992"/>
        <c:crosses val="autoZero"/>
        <c:auto val="1"/>
        <c:lblAlgn val="ctr"/>
        <c:lblOffset val="100"/>
        <c:noMultiLvlLbl val="0"/>
      </c:catAx>
      <c:valAx>
        <c:axId val="226948992"/>
        <c:scaling>
          <c:orientation val="minMax"/>
          <c:max val="110"/>
          <c:min val="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es-MX"/>
          </a:p>
        </c:txPr>
        <c:crossAx val="226947456"/>
        <c:crosses val="autoZero"/>
        <c:crossBetween val="midCat"/>
        <c:majorUnit val="10"/>
      </c:valAx>
      <c:spPr>
        <a:solidFill>
          <a:schemeClr val="accent1">
            <a:lumMod val="20000"/>
            <a:lumOff val="80000"/>
          </a:schemeClr>
        </a:solidFill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0.15483</cdr:x>
      <cdr:y>0.07331</cdr:y>
    </cdr:from>
    <cdr:to>
      <cdr:x>0.80067</cdr:x>
      <cdr:y>0.81673</cdr:y>
    </cdr:to>
    <cdr:grpSp>
      <cdr:nvGrpSpPr>
        <cdr:cNvPr id="2" name="Group 1">
          <a:extLst xmlns:a="http://schemas.openxmlformats.org/drawingml/2006/main">
            <a:ext uri="{FF2B5EF4-FFF2-40B4-BE49-F238E27FC236}">
              <a16:creationId xmlns:a16="http://schemas.microsoft.com/office/drawing/2014/main" id="{852516A1-9FAD-454B-959A-30531B2C54B7}"/>
            </a:ext>
          </a:extLst>
        </cdr:cNvPr>
        <cdr:cNvGrpSpPr/>
      </cdr:nvGrpSpPr>
      <cdr:grpSpPr>
        <a:xfrm xmlns:a="http://schemas.openxmlformats.org/drawingml/2006/main">
          <a:off x="722883" y="228972"/>
          <a:ext cx="3015349" cy="2321957"/>
          <a:chOff x="2623458" y="1424684"/>
          <a:chExt cx="3015342" cy="2321959"/>
        </a:xfrm>
      </cdr:grpSpPr>
      <cdr:pic>
        <cdr:nvPicPr>
          <cdr:cNvPr id="3" name="Picture 2" descr="C:\Documents and Settings\jbackus\Desktop\7.png">
            <a:extLst xmlns:a="http://schemas.openxmlformats.org/drawingml/2006/main">
              <a:ext uri="{FF2B5EF4-FFF2-40B4-BE49-F238E27FC236}">
                <a16:creationId xmlns:a16="http://schemas.microsoft.com/office/drawing/2014/main" id="{D26FF248-C3EB-4D0D-87F3-85AE2C2AD278}"/>
              </a:ext>
            </a:extLst>
          </cdr:cNvPr>
          <cdr:cNvPicPr>
            <a:picLocks xmlns:a="http://schemas.openxmlformats.org/drawingml/2006/main" noChangeAspect="1" noChangeArrowheads="1"/>
          </cdr:cNvPicPr>
        </cdr:nvPicPr>
        <cdr:blipFill>
          <a:blip xmlns:a="http://schemas.openxmlformats.org/drawingml/2006/main" xmlns:r="http://schemas.openxmlformats.org/officeDocument/2006/relationships" r:embed="rId1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xmlns:a="http://schemas.openxmlformats.org/drawingml/2006/main"/>
          <a:stretch xmlns:a="http://schemas.openxmlformats.org/drawingml/2006/main">
            <a:fillRect/>
          </a:stretch>
        </cdr:blipFill>
        <cdr:spPr bwMode="auto">
          <a:xfrm xmlns:a="http://schemas.openxmlformats.org/drawingml/2006/main">
            <a:off x="2623458" y="1598396"/>
            <a:ext cx="3015342" cy="1938528"/>
          </a:xfrm>
          <a:prstGeom xmlns:a="http://schemas.openxmlformats.org/drawingml/2006/main" prst="rect">
            <a:avLst/>
          </a:prstGeom>
          <a:noFill xmlns:a="http://schemas.openxmlformats.org/drawingml/2006/main"/>
          <a:extLst xmlns:a="http://schemas.openxmlformats.org/drawingml/2006/main"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cdr:spPr>
      </cdr:pic>
      <cdr:cxnSp macro="">
        <cdr:nvCxnSpPr>
          <cdr:cNvPr id="4" name="Straight Connector 3">
            <a:extLst xmlns:a="http://schemas.openxmlformats.org/drawingml/2006/main">
              <a:ext uri="{FF2B5EF4-FFF2-40B4-BE49-F238E27FC236}">
                <a16:creationId xmlns:a16="http://schemas.microsoft.com/office/drawing/2014/main" id="{8001A2A1-914C-4BB8-AFD9-8D17D0F05539}"/>
              </a:ext>
            </a:extLst>
          </cdr:cNvPr>
          <cdr:cNvCxnSpPr/>
        </cdr:nvCxnSpPr>
        <cdr:spPr>
          <a:xfrm xmlns:a="http://schemas.openxmlformats.org/drawingml/2006/main" flipV="1">
            <a:off x="3886538" y="1424684"/>
            <a:ext cx="0" cy="2321959"/>
          </a:xfrm>
          <a:prstGeom xmlns:a="http://schemas.openxmlformats.org/drawingml/2006/main" prst="line">
            <a:avLst/>
          </a:prstGeom>
          <a:ln xmlns:a="http://schemas.openxmlformats.org/drawingml/2006/main" w="19050">
            <a:solidFill>
              <a:schemeClr val="accent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5" name="TextBox 39"/>
          <cdr:cNvSpPr txBox="1"/>
        </cdr:nvSpPr>
        <cdr:spPr>
          <a:xfrm xmlns:a="http://schemas.openxmlformats.org/drawingml/2006/main">
            <a:off x="2742465" y="2158488"/>
            <a:ext cx="1252378" cy="46166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91440" tIns="45720" rIns="91440" bIns="45720" rtlCol="0" anchor="b" anchorCtr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s-MX" sz="1200" noProof="0" dirty="0">
                <a:solidFill>
                  <a:srgbClr val="000000"/>
                </a:solidFill>
              </a:rPr>
              <a:t>Con frecuencia se ve normal</a:t>
            </a:r>
          </a:p>
        </cdr:txBody>
      </cdr:sp>
      <cdr:sp macro="" textlink="">
        <cdr:nvSpPr>
          <cdr:cNvPr id="6" name="TextBox 40"/>
          <cdr:cNvSpPr txBox="1"/>
        </cdr:nvSpPr>
        <cdr:spPr>
          <a:xfrm xmlns:a="http://schemas.openxmlformats.org/drawingml/2006/main">
            <a:off x="4070320" y="2842390"/>
            <a:ext cx="1252378" cy="46166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91440" tIns="45720" rIns="91440" bIns="45720" rtlCol="0" anchor="b" anchorCtr="0">
            <a:sp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s-MX" sz="1200" noProof="0" dirty="0">
                <a:solidFill>
                  <a:srgbClr val="000000"/>
                </a:solidFill>
              </a:rPr>
              <a:t>Puede verse turbio</a:t>
            </a: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4713A-D497-B343-843C-DAAFE5E70D51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097E9-D700-6743-B2DC-042867AC6BE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10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A7FEC-85F0-B14E-BBEA-FF076E617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EBDBE8-9CE4-E148-B22B-317751808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A0A249-9C87-D049-800C-A8BE4D5F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A3542-364B-CD40-ADD5-A48638B9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AB09CB-CB5E-CA49-8CED-FCA4C1B1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535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0C4A3-E679-E940-A04A-E5F3E532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5037D9-3684-744D-9055-4C1715E63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BFABCB-011E-C143-82BD-327FB019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7BE97E-8658-D247-BF20-B5BCA50E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D6E9A7-71E7-4D40-B3DD-164323A4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225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96AB4F-C77C-2349-81A6-FA1988F18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E41B82-F91E-0342-BFD2-B79B5C12C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BA69F-05A2-8B4F-9DCD-0E05A698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681241-5AC1-CD41-B3B8-CF92ACB6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1C0B5D-F857-C344-938F-191C0C5F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64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eadcrumb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28600"/>
            <a:ext cx="10820400" cy="228599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breadcrumb text styles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0"/>
          </p:nvPr>
        </p:nvSpPr>
        <p:spPr>
          <a:xfrm rot="16200000">
            <a:off x="10699326" y="3454422"/>
            <a:ext cx="2749495" cy="221616"/>
          </a:xfrm>
        </p:spPr>
        <p:txBody>
          <a:bodyPr wrap="none" tIns="45720" rIns="91440" bIns="45720" anchor="ctr" anchorCtr="0">
            <a:noAutofit/>
          </a:bodyPr>
          <a:lstStyle>
            <a:lvl1pPr marL="0" indent="0">
              <a:buFontTx/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1"/>
          </p:nvPr>
        </p:nvSpPr>
        <p:spPr>
          <a:xfrm rot="16200000">
            <a:off x="11621294" y="5283672"/>
            <a:ext cx="914401" cy="227012"/>
          </a:xfrm>
        </p:spPr>
        <p:txBody>
          <a:bodyPr wrap="none" anchor="ctr" anchorCtr="0">
            <a:noAutofit/>
          </a:bodyPr>
          <a:lstStyle>
            <a:lvl1pPr marL="0" indent="0" algn="l">
              <a:buNone/>
              <a:defRPr sz="9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10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98446-C409-2D42-9632-6B72025EC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63E1AB-88FD-914D-937C-9FECD4226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E37456-B691-8D46-A51E-9B84BF75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E53854-F79B-7248-AD0F-9D6BB781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905A0B-A239-E84F-96CB-E9914473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570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A51674-89AE-6046-A53D-6C6F78DD8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DE5F58-F28F-924F-A46D-C48301D67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9A6F34-D82A-FF4D-8B60-935F055B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DE308-DA95-FC45-8BD2-15F4BAAE5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CCD7F4-F652-E140-B7DB-9BAA3494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661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2A807-64BC-BC4E-82F4-B0583A1C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E5511E-1821-564E-A8D3-E7D87C6C3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35D924-958A-6541-94FC-946C67823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F42882-0482-934F-A9B6-312880B16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CE834B-3B93-4C4A-B102-1B71D97C9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18018D-9E4D-BD4A-9CF7-59A4A52F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539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587FB-45BC-DC47-B58A-F5EFBDCC7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0A613F-C8D3-CD45-A000-BEB146C64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44DB69-78DB-D049-9D6A-BCB9A855A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6FE3C3-DD87-A947-B7FE-4BC0810F3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FA00DB9-1BE3-614B-8865-EA30EC485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234E21-3414-EE4F-BB9E-9AE66A6F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866580-9EE1-2F48-9DCD-98CC6378A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CBE3BE-572E-5E4D-AD6A-71646E8E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40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1ED89-E079-7C4C-85AC-B354EAD1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BC7DCF-7EE5-8D4B-99F0-7C37F5FE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DFA4BD-E36B-274D-81F1-47E6CEE6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915F62-6CCB-AD47-9088-537FD540B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371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2B743E-85CE-E34D-A4C7-D3803A07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CB460E-1C40-FB48-BB3F-395257779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95EF26-BCAB-4448-BC4E-E4F1451A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95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A2210-FAE5-8E42-8CBB-8BE7E9E2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B71DC8-2D12-6647-A5D1-AEAA886A0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E88D56-583C-9844-8AFF-6F16DC0B3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1D9E60-6344-2045-AFFE-863BAE93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D352AA-6E32-6A4E-8C49-9B54156BA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B3D425-423E-994A-B7EE-1330D106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820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A367E-3972-1D4B-A48F-304A8B486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DD6F76-7D96-B246-AB8D-BA96E499C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CC2A27-764A-0A48-A687-E88E7EADF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5255D4-58E8-EA4F-A47D-F5B40FAA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FA0FFF-6342-BB4F-AFC1-EE4631F7E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EA5F45-0EBA-B94D-B786-6AD2983C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916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7E5F07-C8C9-534B-873B-0FEE4334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95BB38-C9CD-D042-8409-0B69C7348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AFC408-16C2-C843-998C-12C98CC2B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1BA4F-171C-9E46-BD5E-D386DDDE88F4}" type="datetimeFigureOut">
              <a:rPr lang="es-ES_tradnl" smtClean="0"/>
              <a:t>21/7/21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2FCB43-15CF-BC4C-BEF1-8F1F5B4EA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D2AA7F-2C0D-6D47-933B-1EDD4EDE1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E5391-AE5E-C94A-AA11-F171A9BD7AC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297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453763B-3F74-D947-BB83-B8BB4D686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06339F9-A0AF-384F-B1EE-EA596A85A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03852"/>
              </p:ext>
            </p:extLst>
          </p:nvPr>
        </p:nvGraphicFramePr>
        <p:xfrm>
          <a:off x="5676406" y="190005"/>
          <a:ext cx="6299694" cy="7695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898">
                  <a:extLst>
                    <a:ext uri="{9D8B030D-6E8A-4147-A177-3AD203B41FA5}">
                      <a16:colId xmlns:a16="http://schemas.microsoft.com/office/drawing/2014/main" val="2814647524"/>
                    </a:ext>
                  </a:extLst>
                </a:gridCol>
                <a:gridCol w="2099898">
                  <a:extLst>
                    <a:ext uri="{9D8B030D-6E8A-4147-A177-3AD203B41FA5}">
                      <a16:colId xmlns:a16="http://schemas.microsoft.com/office/drawing/2014/main" val="3404139668"/>
                    </a:ext>
                  </a:extLst>
                </a:gridCol>
                <a:gridCol w="2099898">
                  <a:extLst>
                    <a:ext uri="{9D8B030D-6E8A-4147-A177-3AD203B41FA5}">
                      <a16:colId xmlns:a16="http://schemas.microsoft.com/office/drawing/2014/main" val="2377233939"/>
                    </a:ext>
                  </a:extLst>
                </a:gridCol>
              </a:tblGrid>
              <a:tr h="593766">
                <a:tc>
                  <a:txBody>
                    <a:bodyPr/>
                    <a:lstStyle/>
                    <a:p>
                      <a:r>
                        <a:rPr lang="es-ES_tradnl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TIPO/APLICACIÓN DEL ACEITE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PRUEBA EFECTUADA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LÍMITES PERMITIDOS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09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MIL-L-9000/Aceite lubricante </a:t>
                      </a:r>
                      <a:b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(MS 9250) Diésel</a:t>
                      </a:r>
                      <a:b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Aceite de motor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Viscosidad a 40 ºC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Prueba de acidez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Dilución por combustible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*Análisis espectrométrico efectuado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 – 225 Centistokes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Pasa/falla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0-2% Satisfactorio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2-5% Notifique al cliente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5% anormal: asegure maquinaria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09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MIL-L-17331/Aceite lubricante </a:t>
                      </a:r>
                      <a:b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(MS 2190TEP) marino</a:t>
                      </a:r>
                      <a:b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Aceite de turbinas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 ácido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*Análisis espectrométrico efectuado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0.5 mg KOH/g máx.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0.1% Máximo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77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MIL-L-23699/Aceite lubricante</a:t>
                      </a:r>
                    </a:p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Aceite turbinas de aviación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Viscosidad a 40 ºC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 ácido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*Análisis espectrométrico efectuado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25-37 Centistokes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1.0 mg KOH/g máx.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74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VVL-825/Aceite lubricante</a:t>
                      </a:r>
                    </a:p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Aceite refrigerante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 ácido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*Análisis espectrométrico efectuado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0.01 % Máximo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1.0 mg KOH/g máx.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ES_tradnl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45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MIL-L-17331/Hidráulico</a:t>
                      </a:r>
                    </a:p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MIL-H-17672/Hidráulico</a:t>
                      </a:r>
                    </a:p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MIL-H-5605/Hidráulico</a:t>
                      </a:r>
                    </a:p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MIL-F17111/Hidráulico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Conteo de partículas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0.05% Máximo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NAS 9 máximo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6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MIL-H-83282/Hidráulico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Conteo de partículas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ES_tradnl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0.05% Máximo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NAS 9 máximo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949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MIL-H-19457/Hidráulico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Contenido de agua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Número ácido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Punto de inflamación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Conteo de partículas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ES_tradnl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0.3% Máximo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 mg KOH7g máx.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246 ºC Mínimo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NAS 12 máximo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10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MIL-H-22072/Hidráulico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Viscosidad a 40 ºC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Conteo de partículas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40-50 Centistokes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8.2-10.0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_tradnl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NAS 9 máximo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0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18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11">
            <a:extLst>
              <a:ext uri="{FF2B5EF4-FFF2-40B4-BE49-F238E27FC236}">
                <a16:creationId xmlns:a16="http://schemas.microsoft.com/office/drawing/2014/main" id="{008EE921-9E6A-E541-BE44-9295DF68B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01719"/>
              </p:ext>
            </p:extLst>
          </p:nvPr>
        </p:nvGraphicFramePr>
        <p:xfrm>
          <a:off x="362195" y="188030"/>
          <a:ext cx="5872348" cy="4612903"/>
        </p:xfrm>
        <a:graphic>
          <a:graphicData uri="http://schemas.openxmlformats.org/drawingml/2006/table">
            <a:tbl>
              <a:tblPr firstRow="1" bandRow="1"/>
              <a:tblGrid>
                <a:gridCol w="973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3814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Máximo de partículas (partículas/100 ml) por rango de tamaño (</a:t>
                      </a:r>
                      <a:r>
                        <a:rPr lang="es-ES_tradnl" sz="1400" noProof="0" dirty="0">
                          <a:solidFill>
                            <a:schemeClr val="bg1"/>
                          </a:solidFill>
                          <a:latin typeface="Symbol" pitchFamily="2" charset="2"/>
                        </a:rPr>
                        <a:t>m</a:t>
                      </a:r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m)</a:t>
                      </a:r>
                      <a:endParaRPr lang="es-ES_tradnl" sz="14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254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s-ES_tradnl" sz="1200" noProof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>
                          <a:solidFill>
                            <a:schemeClr val="bg1"/>
                          </a:solidFill>
                        </a:rPr>
                        <a:t>&gt;4 </a:t>
                      </a:r>
                      <a:r>
                        <a:rPr lang="es-ES_tradnl" sz="1400" kern="1200" noProof="0">
                          <a:solidFill>
                            <a:schemeClr val="bg1"/>
                          </a:solidFill>
                          <a:effectLst/>
                        </a:rPr>
                        <a:t>μ</a:t>
                      </a:r>
                      <a:r>
                        <a:rPr lang="es-ES_tradnl" sz="1400" noProof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&gt;6 </a:t>
                      </a:r>
                      <a:r>
                        <a:rPr lang="es-ES_tradnl" sz="1400" kern="1200" noProof="0" dirty="0" err="1">
                          <a:solidFill>
                            <a:schemeClr val="bg1"/>
                          </a:solidFill>
                          <a:effectLst/>
                        </a:rPr>
                        <a:t>μ</a:t>
                      </a:r>
                      <a:r>
                        <a:rPr lang="es-ES_tradnl" sz="1400" noProof="0" dirty="0" err="1">
                          <a:solidFill>
                            <a:schemeClr val="bg1"/>
                          </a:solidFill>
                        </a:rPr>
                        <a:t>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&gt;14 </a:t>
                      </a:r>
                      <a:r>
                        <a:rPr lang="es-ES_tradnl" sz="1400" kern="1200" noProof="0" dirty="0" err="1">
                          <a:solidFill>
                            <a:schemeClr val="bg1"/>
                          </a:solidFill>
                          <a:effectLst/>
                        </a:rPr>
                        <a:t>μ</a:t>
                      </a:r>
                      <a:r>
                        <a:rPr lang="es-ES_tradnl" sz="1400" noProof="0" dirty="0" err="1">
                          <a:solidFill>
                            <a:schemeClr val="bg1"/>
                          </a:solidFill>
                        </a:rPr>
                        <a:t>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&gt;21 </a:t>
                      </a:r>
                      <a:r>
                        <a:rPr lang="es-ES_tradnl" sz="1400" kern="1200" noProof="0" dirty="0" err="1">
                          <a:solidFill>
                            <a:schemeClr val="bg1"/>
                          </a:solidFill>
                          <a:effectLst/>
                        </a:rPr>
                        <a:t>μ</a:t>
                      </a:r>
                      <a:r>
                        <a:rPr lang="es-ES_tradnl" sz="1400" noProof="0" dirty="0" err="1">
                          <a:solidFill>
                            <a:schemeClr val="bg1"/>
                          </a:solidFill>
                        </a:rPr>
                        <a:t>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400" noProof="0" dirty="0">
                          <a:solidFill>
                            <a:schemeClr val="bg1"/>
                          </a:solidFill>
                        </a:rPr>
                        <a:t>&gt;38 </a:t>
                      </a:r>
                      <a:r>
                        <a:rPr lang="es-ES_tradnl" sz="1400" kern="1200" noProof="0" dirty="0" err="1">
                          <a:solidFill>
                            <a:schemeClr val="bg1"/>
                          </a:solidFill>
                          <a:effectLst/>
                        </a:rPr>
                        <a:t>μ</a:t>
                      </a:r>
                      <a:r>
                        <a:rPr lang="es-ES_tradnl" sz="1400" noProof="0" dirty="0" err="1">
                          <a:solidFill>
                            <a:schemeClr val="bg1"/>
                          </a:solidFill>
                        </a:rPr>
                        <a:t>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CLASE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A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B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C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D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E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195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76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390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152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27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780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304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54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1,560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609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109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3,120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1,220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217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39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7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6,520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2,430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432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76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13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12,500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4,860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864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152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26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25,000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9,730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1,730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306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53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50,000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19,500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3,460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612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106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7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38,900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6,920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1,220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212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200,000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77,900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13,900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2,450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424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9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400,000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156,000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27,700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4,900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848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800,000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311,000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55,400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9,800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1,700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11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1,600,000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623,000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111,000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19,600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3,390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200" b="1" noProof="0" dirty="0">
                          <a:solidFill>
                            <a:srgbClr val="000000"/>
                          </a:solidFill>
                        </a:rPr>
                        <a:t>12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3,200,000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1,250,000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222,000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>
                          <a:solidFill>
                            <a:srgbClr val="000000"/>
                          </a:solidFill>
                        </a:rPr>
                        <a:t>39,200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es-ES_tradnl" sz="1200" noProof="0" dirty="0">
                          <a:solidFill>
                            <a:srgbClr val="000000"/>
                          </a:solidFill>
                        </a:rPr>
                        <a:t>6,780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31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11">
            <a:extLst>
              <a:ext uri="{FF2B5EF4-FFF2-40B4-BE49-F238E27FC236}">
                <a16:creationId xmlns:a16="http://schemas.microsoft.com/office/drawing/2014/main" id="{008EE921-9E6A-E541-BE44-9295DF68B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63418"/>
              </p:ext>
            </p:extLst>
          </p:nvPr>
        </p:nvGraphicFramePr>
        <p:xfrm>
          <a:off x="242457" y="0"/>
          <a:ext cx="5325657" cy="4854843"/>
        </p:xfrm>
        <a:graphic>
          <a:graphicData uri="http://schemas.openxmlformats.org/drawingml/2006/table">
            <a:tbl>
              <a:tblPr firstRow="1" bandRow="1"/>
              <a:tblGrid>
                <a:gridCol w="3037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42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600" b="1" noProof="0" dirty="0">
                          <a:solidFill>
                            <a:schemeClr val="bg1"/>
                          </a:solidFill>
                        </a:rPr>
                        <a:t>COMPONENTE</a:t>
                      </a:r>
                    </a:p>
                  </a:txBody>
                  <a:tcPr marT="18288" marB="18288" anchor="ctr" horzOverflow="overflow">
                    <a:lnL w="12700" cmpd="sng">
                      <a:solidFill>
                        <a:srgbClr val="5E5F61"/>
                      </a:solidFill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600" b="1" noProof="0" dirty="0">
                          <a:solidFill>
                            <a:schemeClr val="bg1"/>
                          </a:solidFill>
                        </a:rPr>
                        <a:t>CLARO DINÁMICO (micrones)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5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Rodamiento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0.1 a 3</a:t>
                      </a:r>
                    </a:p>
                  </a:txBody>
                  <a:tcPr marT="18288" marB="18288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Cojinetes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0.5 a 100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Engranajes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0.1 a 1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Motores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endParaRPr lang="es-ES_tradnl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Anillo/cilindro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0.3 a 7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Levas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0.5 a 20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Cojinetes principales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0.8 a 50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Buje y perno de pistón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0.5 a 15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Tren de válvulas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0.0 a 1.0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Engranaje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0.0 a 1.5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Bomba de engranes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endParaRPr lang="es-ES_tradnl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marT="27432" marB="27432" anchor="b" horzOverflow="overflow">
                    <a:lnL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5E5F61"/>
                      </a:solidFill>
                    </a:lnR>
                    <a:lnT w="12700" cap="flat" cmpd="sng" algn="ctr">
                      <a:solidFill>
                        <a:srgbClr val="5E5F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96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Diente a plato lateral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0.5 a 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3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_tradnl" sz="1400" b="1" noProof="0" dirty="0">
                          <a:solidFill>
                            <a:srgbClr val="000000"/>
                          </a:solidFill>
                        </a:rPr>
                        <a:t>Diente a carcasa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s-ES_tradnl" sz="1400" noProof="0" dirty="0">
                          <a:solidFill>
                            <a:srgbClr val="000000"/>
                          </a:solidFill>
                        </a:rPr>
                        <a:t>0.5 a 5</a:t>
                      </a:r>
                    </a:p>
                  </a:txBody>
                  <a:tcPr marT="27432" marB="27432" anchor="b" horzOverflow="overflow">
                    <a:lnL w="12700" cmpd="sng">
                      <a:solidFill>
                        <a:srgbClr val="5E5F61"/>
                      </a:solidFill>
                    </a:lnL>
                    <a:lnR w="12700" cmpd="sng">
                      <a:solidFill>
                        <a:srgbClr val="5E5F61"/>
                      </a:solidFill>
                    </a:lnR>
                    <a:lnT w="12700" cmpd="sng">
                      <a:solidFill>
                        <a:srgbClr val="5E5F61"/>
                      </a:solidFill>
                    </a:lnT>
                    <a:lnB w="12700" cmpd="sng">
                      <a:solidFill>
                        <a:srgbClr val="5E5F6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" name="Rectangle 2">
            <a:extLst>
              <a:ext uri="{FF2B5EF4-FFF2-40B4-BE49-F238E27FC236}">
                <a16:creationId xmlns:a16="http://schemas.microsoft.com/office/drawing/2014/main" id="{DA20D723-E2DE-1D4A-BC02-46C6EE0C4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543" y="-10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595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E9495978-14C9-9149-AC2F-8A6AFA782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sp>
        <p:nvSpPr>
          <p:cNvPr id="15" name="TextBox 42">
            <a:extLst>
              <a:ext uri="{FF2B5EF4-FFF2-40B4-BE49-F238E27FC236}">
                <a16:creationId xmlns:a16="http://schemas.microsoft.com/office/drawing/2014/main" id="{DB01FA38-9496-4949-BEE8-22FF08CD1018}"/>
              </a:ext>
            </a:extLst>
          </p:cNvPr>
          <p:cNvSpPr txBox="1"/>
          <p:nvPr/>
        </p:nvSpPr>
        <p:spPr>
          <a:xfrm>
            <a:off x="7517066" y="6407781"/>
            <a:ext cx="3304856" cy="246221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/>
          <a:p>
            <a:pPr algn="ctr"/>
            <a:r>
              <a:rPr lang="es-MX" sz="1000" dirty="0"/>
              <a:t>PORCENTAJE DE AGUA EN EL ACEITE</a:t>
            </a:r>
          </a:p>
        </p:txBody>
      </p:sp>
      <p:grpSp>
        <p:nvGrpSpPr>
          <p:cNvPr id="16" name="Group 48">
            <a:extLst>
              <a:ext uri="{FF2B5EF4-FFF2-40B4-BE49-F238E27FC236}">
                <a16:creationId xmlns:a16="http://schemas.microsoft.com/office/drawing/2014/main" id="{20A6031C-20FD-DE48-A1DB-B64B58801504}"/>
              </a:ext>
            </a:extLst>
          </p:cNvPr>
          <p:cNvGrpSpPr/>
          <p:nvPr/>
        </p:nvGrpSpPr>
        <p:grpSpPr>
          <a:xfrm>
            <a:off x="6835055" y="3240901"/>
            <a:ext cx="4668880" cy="3532434"/>
            <a:chOff x="1138776" y="912717"/>
            <a:chExt cx="4668880" cy="3532434"/>
          </a:xfrm>
        </p:grpSpPr>
        <p:sp>
          <p:nvSpPr>
            <p:cNvPr id="17" name="TextBox 49">
              <a:extLst>
                <a:ext uri="{FF2B5EF4-FFF2-40B4-BE49-F238E27FC236}">
                  <a16:creationId xmlns:a16="http://schemas.microsoft.com/office/drawing/2014/main" id="{4BAA21A4-1960-BC4D-B3B6-3AFAB2BDEA03}"/>
                </a:ext>
              </a:extLst>
            </p:cNvPr>
            <p:cNvSpPr txBox="1"/>
            <p:nvPr/>
          </p:nvSpPr>
          <p:spPr>
            <a:xfrm>
              <a:off x="2606857" y="1185111"/>
              <a:ext cx="2895262" cy="261610"/>
            </a:xfrm>
            <a:prstGeom prst="rect">
              <a:avLst/>
            </a:prstGeom>
          </p:spPr>
          <p:txBody>
            <a:bodyPr vert="horz" wrap="square" lIns="91440" tIns="45720" rIns="91440" bIns="45720" rtlCol="0" anchor="b" anchorCtr="0">
              <a:spAutoFit/>
            </a:bodyPr>
            <a:lstStyle/>
            <a:p>
              <a:pPr algn="ctr"/>
              <a:r>
                <a:rPr lang="es-MX" sz="1100" b="1" dirty="0">
                  <a:solidFill>
                    <a:srgbClr val="000000"/>
                  </a:solidFill>
                </a:rPr>
                <a:t>*</a:t>
              </a:r>
              <a:r>
                <a:rPr lang="es-MX" sz="1100" b="1" i="1" dirty="0">
                  <a:solidFill>
                    <a:srgbClr val="000000"/>
                  </a:solidFill>
                </a:rPr>
                <a:t>Depende del tipo de aceite y la temperatura</a:t>
              </a:r>
            </a:p>
          </p:txBody>
        </p:sp>
        <p:grpSp>
          <p:nvGrpSpPr>
            <p:cNvPr id="18" name="Group 50">
              <a:extLst>
                <a:ext uri="{FF2B5EF4-FFF2-40B4-BE49-F238E27FC236}">
                  <a16:creationId xmlns:a16="http://schemas.microsoft.com/office/drawing/2014/main" id="{7B4E8D1E-08E7-4140-9ECB-FACBCED44F88}"/>
                </a:ext>
              </a:extLst>
            </p:cNvPr>
            <p:cNvGrpSpPr/>
            <p:nvPr/>
          </p:nvGrpSpPr>
          <p:grpSpPr>
            <a:xfrm>
              <a:off x="1138776" y="912717"/>
              <a:ext cx="4668880" cy="3532434"/>
              <a:chOff x="1138776" y="912717"/>
              <a:chExt cx="4668880" cy="3532434"/>
            </a:xfrm>
          </p:grpSpPr>
          <p:grpSp>
            <p:nvGrpSpPr>
              <p:cNvPr id="19" name="Group 51">
                <a:extLst>
                  <a:ext uri="{FF2B5EF4-FFF2-40B4-BE49-F238E27FC236}">
                    <a16:creationId xmlns:a16="http://schemas.microsoft.com/office/drawing/2014/main" id="{6A3D199E-3E12-6342-97FF-75896B820985}"/>
                  </a:ext>
                </a:extLst>
              </p:cNvPr>
              <p:cNvGrpSpPr/>
              <p:nvPr/>
            </p:nvGrpSpPr>
            <p:grpSpPr>
              <a:xfrm>
                <a:off x="1138776" y="912717"/>
                <a:ext cx="4668880" cy="3532434"/>
                <a:chOff x="2209400" y="830436"/>
                <a:chExt cx="4668880" cy="3532434"/>
              </a:xfrm>
            </p:grpSpPr>
            <p:graphicFrame>
              <p:nvGraphicFramePr>
                <p:cNvPr id="22" name="Chart 54">
                  <a:extLst>
                    <a:ext uri="{FF2B5EF4-FFF2-40B4-BE49-F238E27FC236}">
                      <a16:creationId xmlns:a16="http://schemas.microsoft.com/office/drawing/2014/main" id="{24B5B9FE-2F95-144B-B467-3CC0DE52E47A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461481947"/>
                    </p:ext>
                  </p:extLst>
                </p:nvPr>
              </p:nvGraphicFramePr>
              <p:xfrm>
                <a:off x="2209400" y="1239526"/>
                <a:ext cx="4668880" cy="312334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21" name="TextBox 53">
                  <a:extLst>
                    <a:ext uri="{FF2B5EF4-FFF2-40B4-BE49-F238E27FC236}">
                      <a16:creationId xmlns:a16="http://schemas.microsoft.com/office/drawing/2014/main" id="{BF387C00-5BD2-CB4E-92C5-9414114A93B8}"/>
                    </a:ext>
                  </a:extLst>
                </p:cNvPr>
                <p:cNvSpPr txBox="1"/>
                <p:nvPr/>
              </p:nvSpPr>
              <p:spPr>
                <a:xfrm rot="16200000">
                  <a:off x="774393" y="2276689"/>
                  <a:ext cx="3123337" cy="230832"/>
                </a:xfrm>
                <a:prstGeom prst="rect">
                  <a:avLst/>
                </a:prstGeom>
              </p:spPr>
              <p:txBody>
                <a:bodyPr vert="horz" wrap="square" lIns="91440" tIns="45720" rIns="91440" bIns="45720" rtlCol="0" anchor="b" anchorCtr="0">
                  <a:spAutoFit/>
                </a:bodyPr>
                <a:lstStyle/>
                <a:p>
                  <a:r>
                    <a:rPr lang="es-MX" sz="900" dirty="0"/>
                    <a:t>PORCENTAJE DE VIDA REMANENTE DEL RODAMIENTO</a:t>
                  </a:r>
                </a:p>
              </p:txBody>
            </p:sp>
          </p:grpSp>
          <p:sp>
            <p:nvSpPr>
              <p:cNvPr id="20" name="TextBox 52">
                <a:extLst>
                  <a:ext uri="{FF2B5EF4-FFF2-40B4-BE49-F238E27FC236}">
                    <a16:creationId xmlns:a16="http://schemas.microsoft.com/office/drawing/2014/main" id="{26835AF8-C69C-E94F-92F5-A1E1CF6FBA86}"/>
                  </a:ext>
                </a:extLst>
              </p:cNvPr>
              <p:cNvSpPr txBox="1"/>
              <p:nvPr/>
            </p:nvSpPr>
            <p:spPr>
              <a:xfrm>
                <a:off x="3473215" y="1852793"/>
                <a:ext cx="1817819" cy="830997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vert="horz" wrap="square" lIns="91440" tIns="45720" rIns="91440" bIns="45720" rtlCol="0" anchor="b" anchorCtr="0">
                <a:spAutoFit/>
              </a:bodyPr>
              <a:lstStyle/>
              <a:p>
                <a:r>
                  <a:rPr lang="es-MX" sz="1200" dirty="0">
                    <a:solidFill>
                      <a:schemeClr val="accent1">
                        <a:lumMod val="75000"/>
                      </a:schemeClr>
                    </a:solidFill>
                  </a:rPr>
                  <a:t>Los rodamientos pueden perder el 75% de su vida debido al agua antes de que el aceite se vea turbio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54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C517C7-E995-2B43-96D6-ADCB6D3C0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9A87A1-52E7-A442-83E1-9D81F1713B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2357ED-A756-4A43-BC32-4F19C130E8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F6CDFB-A602-324C-ACAE-D9DEDE04F0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5139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475</Words>
  <Application>Microsoft Macintosh PowerPoint</Application>
  <PresentationFormat>Panorámica</PresentationFormat>
  <Paragraphs>197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Trujillo</dc:creator>
  <cp:lastModifiedBy>Roberto Trujillo</cp:lastModifiedBy>
  <cp:revision>9</cp:revision>
  <dcterms:created xsi:type="dcterms:W3CDTF">2021-07-21T17:10:19Z</dcterms:created>
  <dcterms:modified xsi:type="dcterms:W3CDTF">2021-07-21T20:39:53Z</dcterms:modified>
</cp:coreProperties>
</file>